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notesSlides/notesSlide12.xml" ContentType="application/vnd.openxmlformats-officedocument.presentationml.notesSlide+xml"/>
  <Override PartName="/ppt/slideMasters/slideMaster2.xml" ContentType="application/vnd.openxmlformats-officedocument.presentationml.slideMaster+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 id="2147483661"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81" d="100"/>
          <a:sy n="81" d="100"/>
        </p:scale>
        <p:origin x="-3248" y="-139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37745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Well known and mutually understood procedures create a smooth year. Getting the format and process consistent and clear will save you time and energy and most importantly your sanity.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USe the language that they will see in the applications we use. Practice the sequence in class on a dummy sample to be sure everyone gets it.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Are you going to be using certain sites over and over. Have them mark those as favorites. They are sure to have "their stuff" set for easy access. Insist that they have classroom tools set for easy access as well. Check their settings with a quick Dyknow monitor glance.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The key is to set a consistent procedure. THis will help them find their files and avoid issues of I forgot how I saved it. This is not so much for us to id the student, but for the student to find the file they need to upload/submit.  Which brings me to google drive or dropbox or a flashdrive. Encourage them to autosave to a backup system.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Dyknow can capture those computers before they are in the room. Switch the sections (student reminder) and go stand at the door. Which leads to Melanie's helpful tips from here.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 type="title">
  <p:cSld name="title">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1997075" y="1461141"/>
            <a:ext cx="6400799" cy="1470000"/>
          </a:xfrm>
          <a:prstGeom prst="rect">
            <a:avLst/>
          </a:prstGeom>
          <a:noFill/>
          <a:ln>
            <a:noFill/>
          </a:ln>
        </p:spPr>
        <p:txBody>
          <a:bodyPr lIns="91425" tIns="91425" rIns="91425" bIns="91425" anchor="b" anchorCtr="0"/>
          <a:lstStyle>
            <a:lvl1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1pPr>
            <a:lvl2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2pPr>
            <a:lvl3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3pPr>
            <a:lvl4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4pPr>
            <a:lvl5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5pPr>
            <a:lvl6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6pPr>
            <a:lvl7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7pPr>
            <a:lvl8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8pPr>
            <a:lvl9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9pPr>
          </a:lstStyle>
          <a:p>
            <a:endParaRPr/>
          </a:p>
        </p:txBody>
      </p:sp>
      <p:sp>
        <p:nvSpPr>
          <p:cNvPr id="14" name="Shape 14"/>
          <p:cNvSpPr txBox="1">
            <a:spLocks noGrp="1"/>
          </p:cNvSpPr>
          <p:nvPr>
            <p:ph type="subTitle" idx="1"/>
          </p:nvPr>
        </p:nvSpPr>
        <p:spPr>
          <a:xfrm>
            <a:off x="1997075" y="3002402"/>
            <a:ext cx="6400799" cy="1162499"/>
          </a:xfrm>
          <a:prstGeom prst="rect">
            <a:avLst/>
          </a:prstGeom>
          <a:noFill/>
          <a:ln>
            <a:noFill/>
          </a:ln>
        </p:spPr>
        <p:txBody>
          <a:bodyPr lIns="91425" tIns="91425" rIns="91425" bIns="91425" anchor="t" anchorCtr="0"/>
          <a:lstStyle>
            <a:lvl1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1pPr>
            <a:lvl2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2pPr>
            <a:lvl3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3pPr>
            <a:lvl4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4pPr>
            <a:lvl5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5pPr>
            <a:lvl6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6pPr>
            <a:lvl7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7pPr>
            <a:lvl8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8pPr>
            <a:lvl9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9pPr>
          </a:lstStyle>
          <a:p>
            <a:endParaRPr/>
          </a:p>
        </p:txBody>
      </p:sp>
      <p:sp>
        <p:nvSpPr>
          <p:cNvPr id="15" name="Shape 15"/>
          <p:cNvSpPr/>
          <p:nvPr/>
        </p:nvSpPr>
        <p:spPr>
          <a:xfrm>
            <a:off x="0" y="0"/>
            <a:ext cx="3135299" cy="6858000"/>
          </a:xfrm>
          <a:prstGeom prst="rect">
            <a:avLst/>
          </a:prstGeom>
          <a:noFill/>
          <a:ln>
            <a:noFill/>
          </a:ln>
        </p:spPr>
        <p:txBody>
          <a:bodyPr lIns="91425" tIns="45700" rIns="91425" bIns="45700" anchor="t" anchorCtr="0">
            <a:spAutoFit/>
          </a:bodyPr>
          <a:lstStyle/>
          <a:p>
            <a:endParaRPr/>
          </a:p>
        </p:txBody>
      </p:sp>
      <p:sp>
        <p:nvSpPr>
          <p:cNvPr id="16" name="Shape 16"/>
          <p:cNvSpPr/>
          <p:nvPr/>
        </p:nvSpPr>
        <p:spPr>
          <a:xfrm>
            <a:off x="3175" y="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7" name="Shape 17"/>
          <p:cNvSpPr/>
          <p:nvPr/>
        </p:nvSpPr>
        <p:spPr>
          <a:xfrm>
            <a:off x="3175" y="2555875"/>
            <a:ext cx="635000" cy="815975"/>
          </a:xfrm>
          <a:custGeom>
            <a:avLst/>
            <a:gdLst/>
            <a:ahLst/>
            <a:cxnLst/>
            <a:rect l="0" t="0" r="0" b="0"/>
            <a:pathLst>
              <a:path w="400" h="514" extrusionOk="0">
                <a:moveTo>
                  <a:pt x="400" y="0"/>
                </a:moveTo>
                <a:lnTo>
                  <a:pt x="0" y="0"/>
                </a:lnTo>
                <a:lnTo>
                  <a:pt x="0" y="514"/>
                </a:lnTo>
                <a:lnTo>
                  <a:pt x="2" y="514"/>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8" name="Shape 18"/>
          <p:cNvSpPr/>
          <p:nvPr/>
        </p:nvSpPr>
        <p:spPr>
          <a:xfrm>
            <a:off x="3175" y="1743075"/>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9" name="Shape 19"/>
          <p:cNvSpPr/>
          <p:nvPr/>
        </p:nvSpPr>
        <p:spPr>
          <a:xfrm>
            <a:off x="152400" y="1743075"/>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0" name="Shape 20"/>
          <p:cNvSpPr/>
          <p:nvPr/>
        </p:nvSpPr>
        <p:spPr>
          <a:xfrm>
            <a:off x="152400" y="4302125"/>
            <a:ext cx="1317625" cy="812800"/>
          </a:xfrm>
          <a:custGeom>
            <a:avLst/>
            <a:gdLst/>
            <a:ahLst/>
            <a:cxnLst/>
            <a:rect l="0" t="0" r="0" b="0"/>
            <a:pathLst>
              <a:path w="830" h="512" extrusionOk="0">
                <a:moveTo>
                  <a:pt x="830" y="0"/>
                </a:moveTo>
                <a:lnTo>
                  <a:pt x="398" y="0"/>
                </a:lnTo>
                <a:lnTo>
                  <a:pt x="0" y="512"/>
                </a:lnTo>
                <a:lnTo>
                  <a:pt x="432" y="512"/>
                </a:lnTo>
                <a:lnTo>
                  <a:pt x="83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21" name="Shape 21"/>
          <p:cNvSpPr/>
          <p:nvPr/>
        </p:nvSpPr>
        <p:spPr>
          <a:xfrm>
            <a:off x="152400" y="3486150"/>
            <a:ext cx="1317625" cy="815975"/>
          </a:xfrm>
          <a:custGeom>
            <a:avLst/>
            <a:gdLst/>
            <a:ahLst/>
            <a:cxnLst/>
            <a:rect l="0" t="0" r="0" b="0"/>
            <a:pathLst>
              <a:path w="830" h="514" extrusionOk="0">
                <a:moveTo>
                  <a:pt x="432" y="0"/>
                </a:moveTo>
                <a:lnTo>
                  <a:pt x="0" y="0"/>
                </a:lnTo>
                <a:lnTo>
                  <a:pt x="398" y="514"/>
                </a:lnTo>
                <a:lnTo>
                  <a:pt x="830" y="514"/>
                </a:lnTo>
                <a:lnTo>
                  <a:pt x="432"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22" name="Shape 22"/>
          <p:cNvSpPr/>
          <p:nvPr/>
        </p:nvSpPr>
        <p:spPr>
          <a:xfrm>
            <a:off x="984250" y="3486150"/>
            <a:ext cx="1322387" cy="815975"/>
          </a:xfrm>
          <a:custGeom>
            <a:avLst/>
            <a:gdLst/>
            <a:ahLst/>
            <a:cxnLst/>
            <a:rect l="0" t="0" r="0" b="0"/>
            <a:pathLst>
              <a:path w="833" h="514" extrusionOk="0">
                <a:moveTo>
                  <a:pt x="399" y="514"/>
                </a:moveTo>
                <a:lnTo>
                  <a:pt x="833" y="514"/>
                </a:lnTo>
                <a:lnTo>
                  <a:pt x="435" y="0"/>
                </a:lnTo>
                <a:lnTo>
                  <a:pt x="0" y="0"/>
                </a:lnTo>
                <a:lnTo>
                  <a:pt x="399" y="514"/>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3" name="Shape 23"/>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4" name="Shape 24"/>
          <p:cNvSpPr/>
          <p:nvPr/>
        </p:nvSpPr>
        <p:spPr>
          <a:xfrm>
            <a:off x="984250" y="6045200"/>
            <a:ext cx="1322387" cy="812800"/>
          </a:xfrm>
          <a:custGeom>
            <a:avLst/>
            <a:gdLst/>
            <a:ahLst/>
            <a:cxnLst/>
            <a:rect l="0" t="0" r="0" b="0"/>
            <a:pathLst>
              <a:path w="833" h="512" extrusionOk="0">
                <a:moveTo>
                  <a:pt x="399" y="0"/>
                </a:moveTo>
                <a:lnTo>
                  <a:pt x="0" y="512"/>
                </a:lnTo>
                <a:lnTo>
                  <a:pt x="435" y="512"/>
                </a:lnTo>
                <a:lnTo>
                  <a:pt x="833" y="0"/>
                </a:lnTo>
                <a:lnTo>
                  <a:pt x="399"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25" name="Shape 25"/>
          <p:cNvSpPr/>
          <p:nvPr/>
        </p:nvSpPr>
        <p:spPr>
          <a:xfrm>
            <a:off x="984250" y="5232400"/>
            <a:ext cx="1322387" cy="812800"/>
          </a:xfrm>
          <a:custGeom>
            <a:avLst/>
            <a:gdLst/>
            <a:ahLst/>
            <a:cxnLst/>
            <a:rect l="0" t="0" r="0" b="0"/>
            <a:pathLst>
              <a:path w="833" h="512" extrusionOk="0">
                <a:moveTo>
                  <a:pt x="435" y="0"/>
                </a:moveTo>
                <a:lnTo>
                  <a:pt x="0" y="0"/>
                </a:lnTo>
                <a:lnTo>
                  <a:pt x="399" y="512"/>
                </a:lnTo>
                <a:lnTo>
                  <a:pt x="833" y="512"/>
                </a:lnTo>
                <a:lnTo>
                  <a:pt x="435"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26" name="Shape 26"/>
          <p:cNvSpPr/>
          <p:nvPr/>
        </p:nvSpPr>
        <p:spPr>
          <a:xfrm>
            <a:off x="1820863" y="5232400"/>
            <a:ext cx="1317625" cy="812800"/>
          </a:xfrm>
          <a:custGeom>
            <a:avLst/>
            <a:gdLst/>
            <a:ahLst/>
            <a:cxnLst/>
            <a:rect l="0" t="0" r="0" b="0"/>
            <a:pathLst>
              <a:path w="830" h="512" extrusionOk="0">
                <a:moveTo>
                  <a:pt x="434" y="0"/>
                </a:moveTo>
                <a:lnTo>
                  <a:pt x="0" y="0"/>
                </a:lnTo>
                <a:lnTo>
                  <a:pt x="398" y="512"/>
                </a:lnTo>
                <a:lnTo>
                  <a:pt x="830" y="512"/>
                </a:lnTo>
                <a:lnTo>
                  <a:pt x="434"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7" name="Shape 27"/>
          <p:cNvSpPr/>
          <p:nvPr/>
        </p:nvSpPr>
        <p:spPr>
          <a:xfrm>
            <a:off x="3175" y="8128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28" name="Shape 28"/>
          <p:cNvSpPr/>
          <p:nvPr/>
        </p:nvSpPr>
        <p:spPr>
          <a:xfrm>
            <a:off x="152400" y="2555875"/>
            <a:ext cx="1317625" cy="815975"/>
          </a:xfrm>
          <a:custGeom>
            <a:avLst/>
            <a:gdLst/>
            <a:ahLst/>
            <a:cxnLst/>
            <a:rect l="0" t="0" r="0" b="0"/>
            <a:pathLst>
              <a:path w="830" h="514" extrusionOk="0">
                <a:moveTo>
                  <a:pt x="0" y="514"/>
                </a:moveTo>
                <a:lnTo>
                  <a:pt x="432" y="514"/>
                </a:lnTo>
                <a:lnTo>
                  <a:pt x="830" y="0"/>
                </a:lnTo>
                <a:lnTo>
                  <a:pt x="398" y="0"/>
                </a:lnTo>
                <a:lnTo>
                  <a:pt x="0" y="514"/>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29" name="Shape 29"/>
          <p:cNvSpPr/>
          <p:nvPr/>
        </p:nvSpPr>
        <p:spPr>
          <a:xfrm>
            <a:off x="984250" y="4302125"/>
            <a:ext cx="1322387" cy="812800"/>
          </a:xfrm>
          <a:custGeom>
            <a:avLst/>
            <a:gdLst/>
            <a:ahLst/>
            <a:cxnLst/>
            <a:rect l="0" t="0" r="0" b="0"/>
            <a:pathLst>
              <a:path w="833" h="512" extrusionOk="0">
                <a:moveTo>
                  <a:pt x="0" y="512"/>
                </a:moveTo>
                <a:lnTo>
                  <a:pt x="435" y="512"/>
                </a:lnTo>
                <a:lnTo>
                  <a:pt x="833" y="0"/>
                </a:lnTo>
                <a:lnTo>
                  <a:pt x="399" y="0"/>
                </a:lnTo>
                <a:lnTo>
                  <a:pt x="0" y="512"/>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30" name="Shape 3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31" name="Shape 31"/>
          <p:cNvSpPr/>
          <p:nvPr/>
        </p:nvSpPr>
        <p:spPr>
          <a:xfrm>
            <a:off x="1820863" y="6045200"/>
            <a:ext cx="1317625" cy="812800"/>
          </a:xfrm>
          <a:custGeom>
            <a:avLst/>
            <a:gdLst/>
            <a:ahLst/>
            <a:cxnLst/>
            <a:rect l="0" t="0" r="0" b="0"/>
            <a:pathLst>
              <a:path w="830" h="512" extrusionOk="0">
                <a:moveTo>
                  <a:pt x="398" y="0"/>
                </a:moveTo>
                <a:lnTo>
                  <a:pt x="0" y="512"/>
                </a:lnTo>
                <a:lnTo>
                  <a:pt x="434"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32" name="Shape 32"/>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33" name="Shape 33"/>
          <p:cNvSpPr/>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34" name="Shape 34"/>
          <p:cNvSpPr/>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35" name="Shape 35"/>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36" name="Shape 36"/>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37" name="Shape 37"/>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38" name="Shape 38"/>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39" name="Shape 39"/>
          <p:cNvSpPr/>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spAutoFit/>
          </a:bodyPr>
          <a:lstStyle/>
          <a:p>
            <a:endParaRPr/>
          </a:p>
        </p:txBody>
      </p:sp>
      <p:sp>
        <p:nvSpPr>
          <p:cNvPr id="40" name="Shape 40"/>
          <p:cNvSpPr/>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41" name="Shape 41"/>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Only" type="titleOnly">
  <p:cSld name="titleOnly">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CAPTION_ONLY">
  <p:cSld name="CAPTION_ONLY">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blank" type="blank">
  <p:cSld name="blank">
    <p:spTree>
      <p:nvGrpSpPr>
        <p:cNvPr id="1" name="Shape 9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x" type="tx">
  <p:cSld name="tx">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rtl="0">
              <a:buNone/>
              <a:defRPr sz="3600"/>
            </a:lvl1pPr>
            <a:lvl2pPr rtl="0">
              <a:buNone/>
              <a:defRPr sz="3600"/>
            </a:lvl2pPr>
            <a:lvl3pPr rtl="0">
              <a:buNone/>
              <a:defRPr sz="3600"/>
            </a:lvl3pPr>
            <a:lvl4pPr rtl="0">
              <a:buNone/>
              <a:defRPr sz="3600"/>
            </a:lvl4pPr>
            <a:lvl5pPr rtl="0">
              <a:buNone/>
              <a:defRPr sz="3600"/>
            </a:lvl5pPr>
            <a:lvl6pPr rtl="0">
              <a:buNone/>
              <a:defRPr sz="3600"/>
            </a:lvl6pPr>
            <a:lvl7pPr rtl="0">
              <a:buNone/>
              <a:defRPr sz="3600"/>
            </a:lvl7pPr>
            <a:lvl8pPr rtl="0">
              <a:buNone/>
              <a:defRPr sz="3600"/>
            </a:lvl8pPr>
            <a:lvl9pPr rtl="0">
              <a:buNone/>
              <a:defRPr sz="3600"/>
            </a:lvl9pPr>
          </a:lstStyle>
          <a:p>
            <a:endParaRPr/>
          </a:p>
        </p:txBody>
      </p:sp>
      <p:sp>
        <p:nvSpPr>
          <p:cNvPr id="44" name="Shape 44"/>
          <p:cNvSpPr txBox="1">
            <a:spLocks noGrp="1"/>
          </p:cNvSpPr>
          <p:nvPr>
            <p:ph type="body" idx="1"/>
          </p:nvPr>
        </p:nvSpPr>
        <p:spPr>
          <a:xfrm>
            <a:off x="457200" y="1600200"/>
            <a:ext cx="8229600" cy="4840199"/>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a:solidFill>
                  <a:schemeClr val="lt1"/>
                </a:solidFill>
              </a:defRPr>
            </a:lvl1pPr>
            <a:lvl2pPr marL="742950" indent="-285750" algn="l" rtl="0">
              <a:spcBef>
                <a:spcPts val="560"/>
              </a:spcBef>
              <a:buClr>
                <a:schemeClr val="lt1"/>
              </a:buClr>
              <a:buSzPct val="100000"/>
              <a:buFont typeface="Courier New"/>
              <a:buChar char="o"/>
              <a:defRPr sz="2800">
                <a:solidFill>
                  <a:schemeClr val="lt1"/>
                </a:solidFill>
              </a:defRPr>
            </a:lvl2pPr>
            <a:lvl3pPr marL="1143000" indent="-228600" algn="l" rtl="0">
              <a:spcBef>
                <a:spcPts val="480"/>
              </a:spcBef>
              <a:buClr>
                <a:schemeClr val="lt1"/>
              </a:buClr>
              <a:buSzPct val="100000"/>
              <a:buFont typeface="Wingdings"/>
              <a:buChar char="§"/>
              <a:defRPr sz="2400">
                <a:solidFill>
                  <a:schemeClr val="lt1"/>
                </a:solidFill>
              </a:defRPr>
            </a:lvl3pPr>
            <a:lvl4pPr marL="1600200" indent="-228600" algn="l" rtl="0">
              <a:spcBef>
                <a:spcPts val="400"/>
              </a:spcBef>
              <a:buClr>
                <a:schemeClr val="lt1"/>
              </a:buClr>
              <a:buSzPct val="166666"/>
              <a:buFont typeface="Arial"/>
              <a:buChar char="•"/>
              <a:defRPr sz="2000">
                <a:solidFill>
                  <a:schemeClr val="lt1"/>
                </a:solidFill>
              </a:defRPr>
            </a:lvl4pPr>
            <a:lvl5pPr marL="2057400" indent="-228600" algn="l" rtl="0">
              <a:spcBef>
                <a:spcPts val="400"/>
              </a:spcBef>
              <a:buClr>
                <a:schemeClr val="lt1"/>
              </a:buClr>
              <a:buSzPct val="100000"/>
              <a:buFont typeface="Courier New"/>
              <a:buChar char="o"/>
              <a:defRPr sz="2000">
                <a:solidFill>
                  <a:schemeClr val="lt1"/>
                </a:solidFill>
              </a:defRPr>
            </a:lvl5pPr>
            <a:lvl6pPr marL="2514600" indent="-228600" algn="l" rtl="0">
              <a:spcBef>
                <a:spcPts val="400"/>
              </a:spcBef>
              <a:buClr>
                <a:schemeClr val="lt1"/>
              </a:buClr>
              <a:buSzPct val="100000"/>
              <a:buFont typeface="Wingdings"/>
              <a:buChar char="§"/>
              <a:defRPr sz="2000">
                <a:solidFill>
                  <a:schemeClr val="lt1"/>
                </a:solidFill>
              </a:defRPr>
            </a:lvl6pPr>
            <a:lvl7pPr marL="2971800" indent="-228600" algn="l" rtl="0">
              <a:spcBef>
                <a:spcPts val="400"/>
              </a:spcBef>
              <a:buClr>
                <a:schemeClr val="lt1"/>
              </a:buClr>
              <a:buSzPct val="166666"/>
              <a:buFont typeface="Arial"/>
              <a:buChar char="•"/>
              <a:defRPr sz="2000">
                <a:solidFill>
                  <a:schemeClr val="lt1"/>
                </a:solidFill>
              </a:defRPr>
            </a:lvl7pPr>
            <a:lvl8pPr marL="3429000" indent="-228600" algn="l" rtl="0">
              <a:spcBef>
                <a:spcPts val="400"/>
              </a:spcBef>
              <a:buClr>
                <a:schemeClr val="lt1"/>
              </a:buClr>
              <a:buSzPct val="100000"/>
              <a:buFont typeface="Courier New"/>
              <a:buChar char="o"/>
              <a:defRPr sz="2000" baseline="0">
                <a:solidFill>
                  <a:schemeClr val="lt1"/>
                </a:solidFill>
              </a:defRPr>
            </a:lvl8pPr>
            <a:lvl9pPr marL="3886200" indent="-228600" algn="l" rtl="0">
              <a:spcBef>
                <a:spcPts val="400"/>
              </a:spcBef>
              <a:buClr>
                <a:schemeClr val="lt1"/>
              </a:buClr>
              <a:buSzPct val="100000"/>
              <a:buFont typeface="Wingdings"/>
              <a:buChar char="§"/>
              <a:defRPr sz="2000" baseline="0">
                <a:solidFill>
                  <a:schemeClr val="lt1"/>
                </a:solidFill>
              </a:defRPr>
            </a:lvl9pPr>
          </a:lstStyle>
          <a:p>
            <a:endParaRPr/>
          </a:p>
        </p:txBody>
      </p:sp>
      <p:sp>
        <p:nvSpPr>
          <p:cNvPr id="45" name="Shape 45"/>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46" name="Shape 46"/>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47" name="Shape 47"/>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48" name="Shape 48"/>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woColTx" type="twoColTx">
  <p:cSld name="twoColTx">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51" name="Shape 51"/>
          <p:cNvSpPr txBox="1">
            <a:spLocks noGrp="1"/>
          </p:cNvSpPr>
          <p:nvPr>
            <p:ph type="body" idx="1"/>
          </p:nvPr>
        </p:nvSpPr>
        <p:spPr>
          <a:xfrm>
            <a:off x="457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52" name="Shape 52"/>
          <p:cNvSpPr txBox="1">
            <a:spLocks noGrp="1"/>
          </p:cNvSpPr>
          <p:nvPr>
            <p:ph type="body" idx="2"/>
          </p:nvPr>
        </p:nvSpPr>
        <p:spPr>
          <a:xfrm>
            <a:off x="4648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53" name="Shape 5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54" name="Shape 5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55" name="Shape 5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56" name="Shape 5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Only" type="titleOnly">
  <p:cSld name="titleOnly">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59" name="Shape 59"/>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60" name="Shape 6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61" name="Shape 61"/>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62" name="Shape 62"/>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63" name="Shape 6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64" name="Shape 6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65" name="Shape 6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66" name="Shape 6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CAPTION_ONLY">
  <p:cSld name="CAPTION_ONLY">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1574800" y="4427537"/>
            <a:ext cx="5486399" cy="684300"/>
          </a:xfrm>
          <a:prstGeom prst="rect">
            <a:avLst/>
          </a:prstGeom>
          <a:noFill/>
          <a:ln>
            <a:noFill/>
          </a:ln>
        </p:spPr>
        <p:txBody>
          <a:bodyPr lIns="91425" tIns="91425" rIns="91425" bIns="91425" anchor="t" anchorCtr="0"/>
          <a:lstStyle>
            <a:lvl1pPr marL="0" indent="114300" algn="ctr" rtl="0">
              <a:buSzPct val="100000"/>
              <a:buNone/>
              <a:defRPr sz="1800"/>
            </a:lvl1pPr>
            <a:lvl2pPr marL="0" indent="114300" algn="ctr" rtl="0">
              <a:buSzPct val="100000"/>
              <a:buNone/>
              <a:defRPr sz="1800"/>
            </a:lvl2pPr>
            <a:lvl3pPr marL="0" indent="114300" algn="ctr" rtl="0">
              <a:buSzPct val="100000"/>
              <a:buNone/>
              <a:defRPr sz="1800"/>
            </a:lvl3pPr>
            <a:lvl4pPr marL="0" indent="114300" algn="ctr" rtl="0">
              <a:buSzPct val="100000"/>
              <a:buNone/>
              <a:defRPr sz="1800"/>
            </a:lvl4pPr>
            <a:lvl5pPr marL="0" indent="114300" algn="ctr" rtl="0">
              <a:buSzPct val="100000"/>
              <a:buNone/>
              <a:defRPr sz="1800"/>
            </a:lvl5pPr>
            <a:lvl6pPr marL="0" indent="114300" algn="ctr" rtl="0">
              <a:buSzPct val="100000"/>
              <a:buNone/>
              <a:defRPr sz="1800"/>
            </a:lvl6pPr>
            <a:lvl7pPr marL="0" indent="114300" algn="ctr" rtl="0">
              <a:buSzPct val="100000"/>
              <a:buNone/>
              <a:defRPr sz="1800"/>
            </a:lvl7pPr>
            <a:lvl8pPr marL="0" indent="114300" algn="ctr" rtl="0">
              <a:buSzPct val="100000"/>
              <a:buNone/>
              <a:defRPr sz="1800"/>
            </a:lvl8pPr>
            <a:lvl9pPr marL="0" indent="114300" algn="ctr" rtl="0">
              <a:buSzPct val="100000"/>
              <a:buNone/>
              <a:defRPr sz="1800"/>
            </a:lvl9pPr>
          </a:lstStyle>
          <a:p>
            <a:endParaRPr/>
          </a:p>
        </p:txBody>
      </p:sp>
      <p:sp>
        <p:nvSpPr>
          <p:cNvPr id="69" name="Shape 69"/>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70" name="Shape 7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71" name="Shape 71"/>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72" name="Shape 72"/>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73" name="Shape 7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74" name="Shape 7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75" name="Shape 7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76" name="Shape 7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blank" type="blank">
  <p:cSld name="blank">
    <p:spTree>
      <p:nvGrpSpPr>
        <p:cNvPr id="1" name="Shape 7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 type="title">
  <p:cSld name="title">
    <p:spTree>
      <p:nvGrpSpPr>
        <p:cNvPr id="1" name="Shape 81"/>
        <p:cNvGrpSpPr/>
        <p:nvPr/>
      </p:nvGrpSpPr>
      <p:grpSpPr>
        <a:xfrm>
          <a:off x="0" y="0"/>
          <a:ext cx="0" cy="0"/>
          <a:chOff x="0" y="0"/>
          <a:chExt cx="0" cy="0"/>
        </a:xfrm>
      </p:grpSpPr>
      <p:sp>
        <p:nvSpPr>
          <p:cNvPr id="82" name="Shape 82"/>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83" name="Shape 83"/>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x" type="tx">
  <p:cSld name="tx">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86" name="Shape 8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woColTx" type="twoColTx">
  <p:cSld name="twoColTx">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89" name="Shape 89"/>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90" name="Shape 90"/>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rgbClr val="2890DA"/>
            </a:gs>
            <a:gs pos="100000">
              <a:schemeClr val="dk2"/>
            </a:gs>
          </a:gsLst>
          <a:path path="circle">
            <a:fillToRect t="100000" r="100000"/>
          </a:path>
          <a:tileRect l="-100000" b="-100000"/>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1pPr>
            <a:lvl2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2pPr>
            <a:lvl3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3pPr>
            <a:lvl4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4pPr>
            <a:lvl5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5pPr>
            <a:lvl6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6pPr>
            <a:lvl7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7pPr>
            <a:lvl8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8pPr>
            <a:lvl9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b="0" i="0" u="none" strike="noStrike" cap="none" baseline="0">
                <a:solidFill>
                  <a:schemeClr val="lt1"/>
                </a:solidFill>
                <a:latin typeface="Arial"/>
                <a:ea typeface="Arial"/>
                <a:cs typeface="Arial"/>
                <a:sym typeface="Arial"/>
              </a:defRPr>
            </a:lvl1pPr>
            <a:lvl2pPr marL="742950" indent="-285750" algn="l" rtl="0">
              <a:spcBef>
                <a:spcPts val="560"/>
              </a:spcBef>
              <a:buClr>
                <a:schemeClr val="lt1"/>
              </a:buClr>
              <a:buSzPct val="100000"/>
              <a:buFont typeface="Courier New"/>
              <a:buChar char="o"/>
              <a:defRPr sz="2800" b="0" i="0" u="none" strike="noStrike" cap="none" baseline="0">
                <a:solidFill>
                  <a:schemeClr val="lt1"/>
                </a:solidFill>
                <a:latin typeface="Arial"/>
                <a:ea typeface="Arial"/>
                <a:cs typeface="Arial"/>
                <a:sym typeface="Arial"/>
              </a:defRPr>
            </a:lvl2pPr>
            <a:lvl3pPr marL="1143000" indent="-228600" algn="l" rtl="0">
              <a:spcBef>
                <a:spcPts val="480"/>
              </a:spcBef>
              <a:buClr>
                <a:schemeClr val="lt1"/>
              </a:buClr>
              <a:buSzPct val="100000"/>
              <a:buFont typeface="Wingdings"/>
              <a:buChar char="§"/>
              <a:defRPr sz="2400" b="0" i="0" u="none" strike="noStrike" cap="none" baseline="0">
                <a:solidFill>
                  <a:schemeClr val="lt1"/>
                </a:solidFill>
                <a:latin typeface="Arial"/>
                <a:ea typeface="Arial"/>
                <a:cs typeface="Arial"/>
                <a:sym typeface="Arial"/>
              </a:defRPr>
            </a:lvl3pPr>
            <a:lvl4pPr marL="16002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4pPr>
            <a:lvl5pPr marL="20574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5pPr>
            <a:lvl6pPr marL="25146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6pPr>
            <a:lvl7pPr marL="29718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7pPr>
            <a:lvl8pPr marL="34290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8pPr>
            <a:lvl9pPr marL="38862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9pPr>
          </a:lstStyle>
          <a:p>
            <a:endParaRPr/>
          </a:p>
        </p:txBody>
      </p:sp>
      <p:sp>
        <p:nvSpPr>
          <p:cNvPr id="7" name="Shape 7"/>
          <p:cNvSpPr/>
          <p:nvPr/>
        </p:nvSpPr>
        <p:spPr>
          <a:xfrm>
            <a:off x="0" y="0"/>
            <a:ext cx="3135299" cy="6858000"/>
          </a:xfrm>
          <a:prstGeom prst="rect">
            <a:avLst/>
          </a:prstGeom>
          <a:noFill/>
          <a:ln>
            <a:noFill/>
          </a:ln>
        </p:spPr>
        <p:txBody>
          <a:bodyPr lIns="91425" tIns="45700" rIns="91425" bIns="45700" anchor="t" anchorCtr="0">
            <a:spAutoFit/>
          </a:bodyPr>
          <a:lstStyle/>
          <a:p>
            <a:endParaRPr/>
          </a:p>
        </p:txBody>
      </p:sp>
      <p:sp>
        <p:nvSpPr>
          <p:cNvPr id="8" name="Shape 8"/>
          <p:cNvSpPr/>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9" name="Shape 9"/>
          <p:cNvSpPr/>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0" name="Shape 10"/>
          <p:cNvSpPr/>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spAutoFit/>
          </a:bodyPr>
          <a:lstStyle/>
          <a:p>
            <a:endParaRPr/>
          </a:p>
        </p:txBody>
      </p:sp>
      <p:sp>
        <p:nvSpPr>
          <p:cNvPr id="11" name="Shape 11"/>
          <p:cNvSpPr/>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lt1"/>
        </a:solidFill>
        <a:effectLst/>
      </p:bgPr>
    </p:bg>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80" name="Shape 80"/>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youtube.com/watch?v=2lXh2n0aPyw"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youtube.com/watch?v=myq8upzJDJ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1600201" y="1269178"/>
            <a:ext cx="6797674" cy="1661963"/>
          </a:xfrm>
          <a:prstGeom prst="rect">
            <a:avLst/>
          </a:prstGeom>
        </p:spPr>
        <p:txBody>
          <a:bodyPr wrap="square" lIns="91425" tIns="91425" rIns="91425" bIns="91425" anchor="b" anchorCtr="0">
            <a:spAutoFit/>
          </a:bodyPr>
          <a:lstStyle/>
          <a:p>
            <a:pPr lvl="0" rtl="0">
              <a:buNone/>
            </a:pPr>
            <a:r>
              <a:rPr lang="en" dirty="0"/>
              <a:t>Smooth </a:t>
            </a:r>
            <a:r>
              <a:rPr lang="en" dirty="0" smtClean="0"/>
              <a:t>Beginnings</a:t>
            </a:r>
            <a:r>
              <a:rPr lang="en-US" dirty="0" smtClean="0"/>
              <a:t>        	</a:t>
            </a:r>
            <a:r>
              <a:rPr lang="en" dirty="0" smtClean="0"/>
              <a:t>by </a:t>
            </a:r>
            <a:r>
              <a:rPr lang="en" dirty="0"/>
              <a:t>Design	</a:t>
            </a:r>
          </a:p>
        </p:txBody>
      </p:sp>
      <p:sp>
        <p:nvSpPr>
          <p:cNvPr id="98" name="Shape 98"/>
          <p:cNvSpPr txBox="1">
            <a:spLocks noGrp="1"/>
          </p:cNvSpPr>
          <p:nvPr>
            <p:ph type="subTitle" idx="1"/>
          </p:nvPr>
        </p:nvSpPr>
        <p:spPr>
          <a:xfrm>
            <a:off x="2743200" y="3002402"/>
            <a:ext cx="5654674" cy="1661963"/>
          </a:xfrm>
          <a:prstGeom prst="rect">
            <a:avLst/>
          </a:prstGeom>
        </p:spPr>
        <p:txBody>
          <a:bodyPr wrap="square" lIns="91425" tIns="91425" rIns="91425" bIns="91425" anchor="t" anchorCtr="0">
            <a:spAutoFit/>
          </a:bodyPr>
          <a:lstStyle/>
          <a:p>
            <a:pPr>
              <a:buNone/>
            </a:pPr>
            <a:r>
              <a:rPr lang="en" dirty="0"/>
              <a:t>Procedures, </a:t>
            </a:r>
            <a:endParaRPr lang="en-US" dirty="0" smtClean="0"/>
          </a:p>
          <a:p>
            <a:pPr>
              <a:buNone/>
            </a:pPr>
            <a:r>
              <a:rPr lang="en-US" dirty="0" smtClean="0"/>
              <a:t>	</a:t>
            </a:r>
            <a:r>
              <a:rPr lang="en" dirty="0" smtClean="0"/>
              <a:t>Procedures</a:t>
            </a:r>
            <a:r>
              <a:rPr lang="en" dirty="0"/>
              <a:t>, </a:t>
            </a:r>
            <a:endParaRPr lang="en-US" dirty="0" smtClean="0"/>
          </a:p>
          <a:p>
            <a:pPr>
              <a:buNone/>
            </a:pPr>
            <a:r>
              <a:rPr lang="en-US" dirty="0" smtClean="0"/>
              <a:t>		</a:t>
            </a:r>
            <a:r>
              <a:rPr lang="en" dirty="0" smtClean="0"/>
              <a:t>Procedures</a:t>
            </a:r>
            <a:r>
              <a:rPr lang="en" dirty="0"/>
              <a:t>!!!! </a:t>
            </a:r>
          </a:p>
        </p:txBody>
      </p:sp>
      <p:sp>
        <p:nvSpPr>
          <p:cNvPr id="4" name="TextBox 3"/>
          <p:cNvSpPr txBox="1"/>
          <p:nvPr/>
        </p:nvSpPr>
        <p:spPr>
          <a:xfrm>
            <a:off x="3581400" y="5334000"/>
            <a:ext cx="4953000"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400" dirty="0" smtClean="0"/>
              <a:t>  Karen </a:t>
            </a:r>
            <a:r>
              <a:rPr lang="en-US" sz="2400" dirty="0" smtClean="0"/>
              <a:t>Minor and Melanie Durand</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RELEVANCE	</a:t>
            </a:r>
          </a:p>
        </p:txBody>
      </p:sp>
      <p:sp>
        <p:nvSpPr>
          <p:cNvPr id="152" name="Shape 152"/>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Don't use the word motivation.  It implies that students need to improve.  Instead, as educators, we need to ENGAGE our classes.</a:t>
            </a:r>
          </a:p>
          <a:p>
            <a:endParaRPr lang="en"/>
          </a:p>
          <a:p>
            <a:pPr>
              <a:buNone/>
            </a:pPr>
            <a:r>
              <a:rPr lang="en"/>
              <a:t>- Don't just use your life as an example, use their experiences to engage learning.</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Make Learning Fun!</a:t>
            </a:r>
          </a:p>
        </p:txBody>
      </p:sp>
      <p:sp>
        <p:nvSpPr>
          <p:cNvPr id="158" name="Shape 158"/>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a:buNone/>
            </a:pPr>
            <a:r>
              <a:rPr lang="en" u="sng">
                <a:solidFill>
                  <a:schemeClr val="hlink"/>
                </a:solidFill>
                <a:hlinkClick r:id="rId3"/>
              </a:rPr>
              <a:t>The FUN Theory</a:t>
            </a: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RELATIONSHIPS</a:t>
            </a:r>
          </a:p>
        </p:txBody>
      </p:sp>
      <p:sp>
        <p:nvSpPr>
          <p:cNvPr id="164" name="Shape 164"/>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a:buNone/>
            </a:pPr>
            <a:r>
              <a:rPr lang="en" u="sng">
                <a:solidFill>
                  <a:schemeClr val="hlink"/>
                </a:solidFill>
                <a:hlinkClick r:id="rId3"/>
              </a:rPr>
              <a:t>Joshua Bell</a:t>
            </a:r>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Do You Know Your Students' Story?</a:t>
            </a:r>
          </a:p>
        </p:txBody>
      </p:sp>
      <p:sp>
        <p:nvSpPr>
          <p:cNvPr id="170" name="Shape 170"/>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Some of our smartest students may be disguised.</a:t>
            </a:r>
          </a:p>
          <a:p>
            <a:endParaRPr lang="en"/>
          </a:p>
          <a:p>
            <a:pPr lvl="0" rtl="0">
              <a:buNone/>
            </a:pPr>
            <a:r>
              <a:rPr lang="en"/>
              <a:t>What are you paying attention to?</a:t>
            </a:r>
          </a:p>
          <a:p>
            <a:endParaRPr lang="en"/>
          </a:p>
          <a:p>
            <a:pPr lvl="0" rtl="0">
              <a:buNone/>
            </a:pPr>
            <a:r>
              <a:rPr lang="en"/>
              <a:t>Are you going to fly by or stop and investigate each student?</a:t>
            </a:r>
          </a:p>
          <a:p>
            <a:endParaRPr lang="en"/>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Building Relationships	</a:t>
            </a:r>
          </a:p>
        </p:txBody>
      </p:sp>
      <p:sp>
        <p:nvSpPr>
          <p:cNvPr id="176" name="Shape 176"/>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Welcome students at the door.</a:t>
            </a:r>
          </a:p>
          <a:p>
            <a:endParaRPr lang="en"/>
          </a:p>
          <a:p>
            <a:pPr lvl="0" rtl="0">
              <a:buNone/>
            </a:pPr>
            <a:r>
              <a:rPr lang="en"/>
              <a:t>Spend a few minutes being social with your classes, getting to know them and each other.</a:t>
            </a:r>
          </a:p>
          <a:p>
            <a:endParaRPr lang="en"/>
          </a:p>
          <a:p>
            <a:pPr lvl="0" rtl="0">
              <a:buNone/>
            </a:pPr>
            <a:r>
              <a:rPr lang="en"/>
              <a:t>Make them feel safe and comfortable in your room.</a:t>
            </a:r>
          </a:p>
          <a:p>
            <a:endParaRPr lang="en"/>
          </a:p>
          <a:p>
            <a:pPr>
              <a:buNone/>
            </a:pPr>
            <a:r>
              <a:rPr lang="en"/>
              <a:t>Walk around the room.</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Special props to Dr. Harry Wong</a:t>
            </a:r>
          </a:p>
        </p:txBody>
      </p:sp>
      <p:sp>
        <p:nvSpPr>
          <p:cNvPr id="104" name="Shape 104"/>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Wong's mantra - Consistent Procedures!</a:t>
            </a:r>
          </a:p>
          <a:p>
            <a:pPr lvl="0" rtl="0">
              <a:buNone/>
            </a:pPr>
            <a:r>
              <a:rPr lang="en"/>
              <a:t>	The Power of Procedure = Students can spend time thinking deeply about content not struggling with questions like</a:t>
            </a:r>
          </a:p>
          <a:p>
            <a:pPr lvl="0" rtl="0">
              <a:buNone/>
            </a:pPr>
            <a:r>
              <a:rPr lang="en"/>
              <a:t>       	"How did Ms. Minor want this??"</a:t>
            </a:r>
          </a:p>
          <a:p>
            <a:pPr lvl="0" rtl="0">
              <a:buNone/>
            </a:pPr>
            <a:r>
              <a:rPr lang="en"/>
              <a:t>		"Are we sending this to turnitin??"</a:t>
            </a:r>
          </a:p>
          <a:p>
            <a:pPr lvl="0" rtl="0">
              <a:buNone/>
            </a:pPr>
            <a:r>
              <a:rPr lang="en"/>
              <a:t>		"Do I need to bring a printed copy??"</a:t>
            </a:r>
          </a:p>
          <a:p>
            <a:pPr>
              <a:buNone/>
            </a:pPr>
            <a:r>
              <a:rPr lang="en"/>
              <a:t>		"I can't remember how I saved this??"</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The Language of Procedures</a:t>
            </a:r>
          </a:p>
        </p:txBody>
      </p:sp>
      <p:sp>
        <p:nvSpPr>
          <p:cNvPr id="110" name="Shape 110"/>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Download</a:t>
            </a:r>
          </a:p>
          <a:p>
            <a:pPr lvl="0" rtl="0">
              <a:buNone/>
            </a:pPr>
            <a:r>
              <a:rPr lang="en"/>
              <a:t>Upload</a:t>
            </a:r>
          </a:p>
          <a:p>
            <a:pPr lvl="0" rtl="0">
              <a:buNone/>
            </a:pPr>
            <a:r>
              <a:rPr lang="en"/>
              <a:t>Submit</a:t>
            </a:r>
          </a:p>
          <a:p>
            <a:pPr lvl="0" rtl="0">
              <a:buNone/>
            </a:pPr>
            <a:r>
              <a:rPr lang="en"/>
              <a:t>Save as PDF</a:t>
            </a:r>
          </a:p>
          <a:p>
            <a:pPr lvl="0" rtl="0">
              <a:buNone/>
            </a:pPr>
            <a:r>
              <a:rPr lang="en"/>
              <a:t>Send for marking</a:t>
            </a:r>
          </a:p>
          <a:p>
            <a:pPr lvl="0" rtl="0">
              <a:buNone/>
            </a:pPr>
            <a:r>
              <a:rPr lang="en"/>
              <a:t>Save as WORD </a:t>
            </a:r>
          </a:p>
          <a:p>
            <a:pPr lvl="0" rtl="0">
              <a:buNone/>
            </a:pPr>
            <a:r>
              <a:rPr lang="en"/>
              <a:t>Print to OneNote</a:t>
            </a:r>
          </a:p>
          <a:p>
            <a:pPr lvl="0" rtl="0">
              <a:buNone/>
            </a:pPr>
            <a:r>
              <a:rPr lang="en"/>
              <a:t>Save as PDF</a:t>
            </a:r>
          </a:p>
          <a:p>
            <a:pPr>
              <a:buNone/>
            </a:pPr>
            <a:r>
              <a:rPr lang="en"/>
              <a:t>Use the language and practice what you want to get from them.</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Language of Procedures cont.	</a:t>
            </a:r>
          </a:p>
        </p:txBody>
      </p:sp>
      <p:sp>
        <p:nvSpPr>
          <p:cNvPr id="116" name="Shape 116"/>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Make your life easier and insist on certain computer settings and preferences. </a:t>
            </a:r>
          </a:p>
          <a:p>
            <a:pPr lvl="0" rtl="0">
              <a:buNone/>
            </a:pPr>
            <a:r>
              <a:rPr lang="en"/>
              <a:t>	Pin textbook to tab</a:t>
            </a:r>
          </a:p>
          <a:p>
            <a:pPr lvl="0" rtl="0">
              <a:buNone/>
            </a:pPr>
            <a:r>
              <a:rPr lang="en"/>
              <a:t>	Pin Moodle to tab</a:t>
            </a:r>
          </a:p>
          <a:p>
            <a:pPr lvl="0" rtl="0">
              <a:buNone/>
            </a:pPr>
            <a:r>
              <a:rPr lang="en"/>
              <a:t>	Pin WORD to taskbar</a:t>
            </a:r>
          </a:p>
          <a:p>
            <a:endParaRPr lang="en"/>
          </a:p>
          <a:p>
            <a:pPr>
              <a:buNone/>
            </a:pPr>
            <a:r>
              <a:rPr lang="en"/>
              <a:t>Set diggo on favorites. </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File Save versus File Save As</a:t>
            </a:r>
          </a:p>
        </p:txBody>
      </p:sp>
      <p:sp>
        <p:nvSpPr>
          <p:cNvPr id="122" name="Shape 122"/>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Set up a procedure for your students to have a system for saving files. </a:t>
            </a:r>
          </a:p>
          <a:p>
            <a:pPr lvl="0" rtl="0">
              <a:buClr>
                <a:srgbClr val="000000"/>
              </a:buClr>
              <a:buSzPct val="34375"/>
              <a:buFont typeface="Arial"/>
              <a:buNone/>
            </a:pPr>
            <a:r>
              <a:rPr lang="en"/>
              <a:t>Ex. Save all files for this class as </a:t>
            </a:r>
          </a:p>
          <a:p>
            <a:pPr lvl="0" rtl="0">
              <a:buClr>
                <a:srgbClr val="000000"/>
              </a:buClr>
              <a:buSzPct val="34375"/>
              <a:buFont typeface="Arial"/>
              <a:buNone/>
            </a:pPr>
            <a:r>
              <a:rPr lang="en"/>
              <a:t>	ENGassignmentnameversion</a:t>
            </a:r>
          </a:p>
          <a:p>
            <a:pPr lvl="0" rtl="0">
              <a:buClr>
                <a:srgbClr val="000000"/>
              </a:buClr>
              <a:buSzPct val="34375"/>
              <a:buFont typeface="Arial"/>
              <a:buNone/>
            </a:pPr>
            <a:r>
              <a:rPr lang="en"/>
              <a:t>		ENGvocabsentencesdraft</a:t>
            </a:r>
          </a:p>
          <a:p>
            <a:pPr lvl="0" rtl="0">
              <a:buNone/>
            </a:pPr>
            <a:r>
              <a:rPr lang="en"/>
              <a:t>		SCIchapter12reviewcompleted or </a:t>
            </a:r>
          </a:p>
          <a:p>
            <a:endParaRPr lang="en"/>
          </a:p>
          <a:p>
            <a:pPr lvl="0" rtl="0">
              <a:buNone/>
            </a:pPr>
            <a:r>
              <a:rPr lang="en"/>
              <a:t>	ENGdocumentdate</a:t>
            </a:r>
          </a:p>
          <a:p>
            <a:pPr lvl="0" rtl="0">
              <a:buNone/>
            </a:pPr>
            <a:r>
              <a:rPr lang="en"/>
              <a:t>		ENGvocabsent81512</a:t>
            </a:r>
          </a:p>
          <a:p>
            <a:pPr lvl="0" rtl="0">
              <a:buClr>
                <a:srgbClr val="000000"/>
              </a:buClr>
              <a:buSzPct val="34375"/>
              <a:buFont typeface="Arial"/>
              <a:buNone/>
            </a:pPr>
            <a:r>
              <a:rPr lang="en"/>
              <a:t>		SCIch12review92012</a:t>
            </a:r>
          </a:p>
          <a:p>
            <a:endParaRPr lang="en"/>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Consistency leads to Comfort!</a:t>
            </a:r>
          </a:p>
        </p:txBody>
      </p:sp>
      <p:sp>
        <p:nvSpPr>
          <p:cNvPr id="128" name="Shape 128"/>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Help yourself and the students by naming things on Moodle with a system. </a:t>
            </a:r>
          </a:p>
          <a:p>
            <a:pPr lvl="0" rtl="0">
              <a:buNone/>
            </a:pPr>
            <a:r>
              <a:rPr lang="en"/>
              <a:t>	Handout for _______________</a:t>
            </a:r>
          </a:p>
          <a:p>
            <a:pPr lvl="0" rtl="0">
              <a:buNone/>
            </a:pPr>
            <a:r>
              <a:rPr lang="en"/>
              <a:t>	Instructions for _________________</a:t>
            </a:r>
          </a:p>
          <a:p>
            <a:pPr lvl="0" rtl="0">
              <a:buNone/>
            </a:pPr>
            <a:r>
              <a:rPr lang="en"/>
              <a:t>	Rubric for _______________</a:t>
            </a:r>
          </a:p>
          <a:p>
            <a:pPr lvl="0" rtl="0">
              <a:buNone/>
            </a:pPr>
            <a:r>
              <a:rPr lang="en"/>
              <a:t>	UPload _____________ as PDF and send for marking</a:t>
            </a:r>
          </a:p>
          <a:p>
            <a:pPr lvl="0" rtl="0">
              <a:buNone/>
            </a:pPr>
            <a:r>
              <a:rPr lang="en"/>
              <a:t>	Print and bring to class _________</a:t>
            </a:r>
          </a:p>
          <a:p>
            <a:endParaRPr lang="en"/>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Bell Ringer and Exit Plan</a:t>
            </a:r>
          </a:p>
        </p:txBody>
      </p:sp>
      <p:sp>
        <p:nvSpPr>
          <p:cNvPr id="134" name="Shape 134"/>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Procedures for my own personal sanity. </a:t>
            </a:r>
          </a:p>
          <a:p>
            <a:endParaRPr lang="en"/>
          </a:p>
          <a:p>
            <a:pPr lvl="0" rtl="0">
              <a:buNone/>
            </a:pPr>
            <a:r>
              <a:rPr lang="en"/>
              <a:t>Downloads and Uploads are posted daily</a:t>
            </a:r>
          </a:p>
          <a:p>
            <a:pPr lvl="0" rtl="0">
              <a:buNone/>
            </a:pPr>
            <a:r>
              <a:rPr lang="en"/>
              <a:t>Bellringer ends when we start prayer.</a:t>
            </a:r>
          </a:p>
          <a:p>
            <a:endParaRPr lang="en"/>
          </a:p>
          <a:p>
            <a:pPr lvl="0" rtl="0">
              <a:buNone/>
            </a:pPr>
            <a:r>
              <a:rPr lang="en"/>
              <a:t>Teacher dismisses not the bell. Plenty of time to pack AFTER the bell. </a:t>
            </a:r>
          </a:p>
          <a:p>
            <a:endParaRPr lang="en"/>
          </a:p>
          <a:p>
            <a:pPr lvl="0" rtl="0">
              <a:buNone/>
            </a:pPr>
            <a:r>
              <a:rPr lang="en"/>
              <a:t>System for switching dyknow sections at end of class to next class. </a:t>
            </a:r>
          </a:p>
          <a:p>
            <a:endParaRPr lang="en"/>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More Tips for the Year</a:t>
            </a:r>
          </a:p>
        </p:txBody>
      </p:sp>
      <p:sp>
        <p:nvSpPr>
          <p:cNvPr id="140" name="Shape 140"/>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sz="6000"/>
              <a:t>Focusing on </a:t>
            </a:r>
          </a:p>
          <a:p>
            <a:pPr>
              <a:buNone/>
            </a:pPr>
            <a:r>
              <a:rPr lang="en" sz="6000"/>
              <a:t>Rigor, Relevance, and </a:t>
            </a:r>
            <a:r>
              <a:rPr lang="en" sz="6000" u="sng"/>
              <a:t>Relationships</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74637"/>
            <a:ext cx="6879600" cy="1143000"/>
          </a:xfrm>
          <a:prstGeom prst="rect">
            <a:avLst/>
          </a:prstGeom>
        </p:spPr>
        <p:txBody>
          <a:bodyPr lIns="91425" tIns="91425" rIns="91425" bIns="91425" anchor="b" anchorCtr="0">
            <a:spAutoFit/>
          </a:bodyPr>
          <a:lstStyle/>
          <a:p>
            <a:pPr>
              <a:buNone/>
            </a:pPr>
            <a:r>
              <a:rPr lang="en"/>
              <a:t>RIGOR	</a:t>
            </a:r>
          </a:p>
        </p:txBody>
      </p:sp>
      <p:sp>
        <p:nvSpPr>
          <p:cNvPr id="146" name="Shape 146"/>
          <p:cNvSpPr txBox="1">
            <a:spLocks noGrp="1"/>
          </p:cNvSpPr>
          <p:nvPr>
            <p:ph type="body" idx="1"/>
          </p:nvPr>
        </p:nvSpPr>
        <p:spPr>
          <a:xfrm>
            <a:off x="457200" y="1600200"/>
            <a:ext cx="8229600" cy="4840199"/>
          </a:xfrm>
          <a:prstGeom prst="rect">
            <a:avLst/>
          </a:prstGeom>
        </p:spPr>
        <p:txBody>
          <a:bodyPr lIns="91425" tIns="91425" rIns="91425" bIns="91425" anchor="t" anchorCtr="0">
            <a:spAutoFit/>
          </a:bodyPr>
          <a:lstStyle/>
          <a:p>
            <a:pPr lvl="0" rtl="0">
              <a:buNone/>
            </a:pPr>
            <a:r>
              <a:rPr lang="en"/>
              <a:t>"What you do has the effect on how smart you become!"</a:t>
            </a:r>
          </a:p>
          <a:p>
            <a:endParaRPr lang="en"/>
          </a:p>
          <a:p>
            <a:pPr lvl="0" rtl="0">
              <a:buNone/>
            </a:pPr>
            <a:r>
              <a:rPr lang="en"/>
              <a:t>- Students need a chance to work on challenging problems.</a:t>
            </a:r>
          </a:p>
          <a:p>
            <a:endParaRPr lang="en"/>
          </a:p>
          <a:p>
            <a:pPr lvl="0" rtl="0">
              <a:buNone/>
            </a:pPr>
            <a:r>
              <a:rPr lang="en"/>
              <a:t>- What will you do to help students develop to their full potential?</a:t>
            </a:r>
          </a:p>
          <a:p>
            <a:endParaRPr lang="en"/>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462">
      <a:dk1>
        <a:srgbClr val="000000"/>
      </a:dk1>
      <a:lt1>
        <a:srgbClr val="FFFFFF"/>
      </a:lt1>
      <a:dk2>
        <a:srgbClr val="1F497D"/>
      </a:dk2>
      <a:lt2>
        <a:srgbClr val="EEECE1"/>
      </a:lt2>
      <a:accent1>
        <a:srgbClr val="FFD80C"/>
      </a:accent1>
      <a:accent2>
        <a:srgbClr val="CD108C"/>
      </a:accent2>
      <a:accent3>
        <a:srgbClr val="0990DB"/>
      </a:accent3>
      <a:accent4>
        <a:srgbClr val="AAAAAA"/>
      </a:accent4>
      <a:accent5>
        <a:srgbClr val="C3F180"/>
      </a:accent5>
      <a:accent6>
        <a:srgbClr val="FF986D"/>
      </a:accent6>
      <a:hlink>
        <a:srgbClr val="ABABAB"/>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596</Words>
  <Application>Microsoft Macintosh PowerPoint</Application>
  <PresentationFormat>On-screen Show (4:3)</PresentationFormat>
  <Paragraphs>91</Paragraphs>
  <Slides>14</Slides>
  <Notes>14</Notes>
  <HiddenSlides>0</HiddenSlides>
  <MMClips>0</MMClips>
  <ScaleCrop>false</ScaleCrop>
  <HeadingPairs>
    <vt:vector size="4" baseType="variant">
      <vt:variant>
        <vt:lpstr>Design Template</vt:lpstr>
      </vt:variant>
      <vt:variant>
        <vt:i4>2</vt:i4>
      </vt:variant>
      <vt:variant>
        <vt:lpstr>Slide Titles</vt:lpstr>
      </vt:variant>
      <vt:variant>
        <vt:i4>14</vt:i4>
      </vt:variant>
    </vt:vector>
  </HeadingPairs>
  <TitlesOfParts>
    <vt:vector size="16" baseType="lpstr">
      <vt:lpstr/>
      <vt:lpstr/>
      <vt:lpstr>Smooth Beginnings         by Design </vt:lpstr>
      <vt:lpstr>Special props to Dr. Harry Wong</vt:lpstr>
      <vt:lpstr>The Language of Procedures</vt:lpstr>
      <vt:lpstr>Language of Procedures cont. </vt:lpstr>
      <vt:lpstr>File Save versus File Save As</vt:lpstr>
      <vt:lpstr>Consistency leads to Comfort!</vt:lpstr>
      <vt:lpstr>Bell Ringer and Exit Plan</vt:lpstr>
      <vt:lpstr>More Tips for the Year</vt:lpstr>
      <vt:lpstr>RIGOR </vt:lpstr>
      <vt:lpstr>RELEVANCE </vt:lpstr>
      <vt:lpstr>Make Learning Fun!</vt:lpstr>
      <vt:lpstr>RELATIONSHIPS</vt:lpstr>
      <vt:lpstr>Do You Know Your Students' Story?</vt:lpstr>
      <vt:lpstr>Building Relationships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Smooth Beginnings by Design </dc:title>
  <dc:creator>Melanie Stelly</dc:creator>
  <cp:lastModifiedBy>Cinde Sulik</cp:lastModifiedBy>
  <cp:revision>2</cp:revision>
  <dcterms:created xsi:type="dcterms:W3CDTF">2012-08-08T02:51:41Z</dcterms:created>
  <dcterms:modified xsi:type="dcterms:W3CDTF">2012-08-08T02:58:22Z</dcterms:modified>
</cp:coreProperties>
</file>